
<file path=[Content_Types].xml><?xml version="1.0" encoding="utf-8"?>
<Types xmlns="http://schemas.openxmlformats.org/package/2006/content-types">
  <Default Extension="bin" ContentType="image/unknown"/>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76"/>
  </p:notesMasterIdLst>
  <p:handoutMasterIdLst>
    <p:handoutMasterId r:id="rId77"/>
  </p:handoutMasterIdLst>
  <p:sldIdLst>
    <p:sldId id="257" r:id="rId4"/>
    <p:sldId id="258" r:id="rId5"/>
    <p:sldId id="260" r:id="rId6"/>
    <p:sldId id="261" r:id="rId7"/>
    <p:sldId id="262" r:id="rId8"/>
    <p:sldId id="275" r:id="rId9"/>
    <p:sldId id="347" r:id="rId10"/>
    <p:sldId id="277" r:id="rId11"/>
    <p:sldId id="279" r:id="rId12"/>
    <p:sldId id="278" r:id="rId13"/>
    <p:sldId id="280" r:id="rId14"/>
    <p:sldId id="287" r:id="rId15"/>
    <p:sldId id="288" r:id="rId16"/>
    <p:sldId id="289" r:id="rId17"/>
    <p:sldId id="290" r:id="rId18"/>
    <p:sldId id="281" r:id="rId19"/>
    <p:sldId id="282" r:id="rId20"/>
    <p:sldId id="284" r:id="rId21"/>
    <p:sldId id="286" r:id="rId22"/>
    <p:sldId id="285" r:id="rId23"/>
    <p:sldId id="291" r:id="rId24"/>
    <p:sldId id="348" r:id="rId25"/>
    <p:sldId id="293" r:id="rId26"/>
    <p:sldId id="294" r:id="rId27"/>
    <p:sldId id="295" r:id="rId28"/>
    <p:sldId id="296" r:id="rId29"/>
    <p:sldId id="297" r:id="rId30"/>
    <p:sldId id="298" r:id="rId31"/>
    <p:sldId id="299" r:id="rId32"/>
    <p:sldId id="300" r:id="rId33"/>
    <p:sldId id="301" r:id="rId34"/>
    <p:sldId id="302" r:id="rId35"/>
    <p:sldId id="303" r:id="rId36"/>
    <p:sldId id="305" r:id="rId37"/>
    <p:sldId id="304" r:id="rId38"/>
    <p:sldId id="306" r:id="rId39"/>
    <p:sldId id="307" r:id="rId40"/>
    <p:sldId id="309" r:id="rId41"/>
    <p:sldId id="308" r:id="rId42"/>
    <p:sldId id="310" r:id="rId43"/>
    <p:sldId id="312" r:id="rId44"/>
    <p:sldId id="313" r:id="rId45"/>
    <p:sldId id="314" r:id="rId46"/>
    <p:sldId id="315" r:id="rId47"/>
    <p:sldId id="316" r:id="rId48"/>
    <p:sldId id="317" r:id="rId49"/>
    <p:sldId id="324" r:id="rId50"/>
    <p:sldId id="318" r:id="rId51"/>
    <p:sldId id="319" r:id="rId52"/>
    <p:sldId id="321" r:id="rId53"/>
    <p:sldId id="322" r:id="rId54"/>
    <p:sldId id="325" r:id="rId55"/>
    <p:sldId id="326" r:id="rId56"/>
    <p:sldId id="329" r:id="rId57"/>
    <p:sldId id="328"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4" r:id="rId72"/>
    <p:sldId id="343" r:id="rId73"/>
    <p:sldId id="346" r:id="rId74"/>
    <p:sldId id="32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95" d="100"/>
          <a:sy n="95" d="100"/>
        </p:scale>
        <p:origin x="114" y="738"/>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8/15/2023</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a:t>
            </a:fld>
            <a:endParaRPr lang="en-US"/>
          </a:p>
        </p:txBody>
      </p:sp>
    </p:spTree>
    <p:extLst>
      <p:ext uri="{BB962C8B-B14F-4D97-AF65-F5344CB8AC3E}">
        <p14:creationId xmlns:p14="http://schemas.microsoft.com/office/powerpoint/2010/main" val="3975261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28</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30</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41</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50</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51</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56</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57</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58</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59</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60</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61</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Foundation Rule — </a:t>
            </a:r>
            <a:r>
              <a:rPr lang="en-US" b="0" u="none" dirty="0"/>
              <a:t>For any system that is advertised as, or claim to be, a relational data base management system, that system must be able to manage databases entirely through its relational capabilities</a:t>
            </a:r>
            <a:endParaRPr lang="en-US" b="1" u="sng" dirty="0"/>
          </a:p>
          <a:p>
            <a:endParaRPr lang="en-US" dirty="0"/>
          </a:p>
          <a:p>
            <a:r>
              <a:rPr lang="en-US" dirty="0"/>
              <a:t>1: Information Rule — </a:t>
            </a:r>
            <a:r>
              <a:rPr lang="en-US" b="0" i="0" dirty="0">
                <a:solidFill>
                  <a:srgbClr val="000000"/>
                </a:solidFill>
                <a:effectLst/>
                <a:latin typeface="Arial" panose="020B0604020202020204" pitchFamily="34" charset="0"/>
              </a:rPr>
              <a:t>The data stored in a database, may it be user data or metadata, must be a value of some table cell. Everything in a database must be stored in a table format.</a:t>
            </a:r>
          </a:p>
          <a:p>
            <a:endParaRPr lang="en-US" b="0" i="0" dirty="0">
              <a:solidFill>
                <a:srgbClr val="000000"/>
              </a:solidFill>
              <a:effectLst/>
              <a:latin typeface="Arial" panose="020B0604020202020204" pitchFamily="34" charset="0"/>
            </a:endParaRPr>
          </a:p>
          <a:p>
            <a:pPr algn="just"/>
            <a:r>
              <a:rPr lang="en-US" dirty="0"/>
              <a:t>2: Guaranteed Access — </a:t>
            </a:r>
            <a:r>
              <a:rPr lang="en-US" b="0" i="0" dirty="0">
                <a:solidFill>
                  <a:srgbClr val="000000"/>
                </a:solidFill>
                <a:effectLst/>
                <a:latin typeface="Arial" panose="020B0604020202020204" pitchFamily="34" charset="0"/>
              </a:rPr>
              <a:t>Each </a:t>
            </a:r>
            <a:r>
              <a:rPr lang="en-US" b="0" u="none" dirty="0"/>
              <a:t>and every datum (atomic value) in a relational database is guaranteed to be logically accessible by restoring to a combination of table name, primary key value, and column name.</a:t>
            </a:r>
            <a:endParaRPr lang="en-US" b="1" u="sng" dirty="0"/>
          </a:p>
          <a:p>
            <a:endParaRPr lang="en-US" dirty="0"/>
          </a:p>
          <a:p>
            <a:r>
              <a:rPr lang="en-US" dirty="0"/>
              <a:t>3; Systematic treatment of NULL values — </a:t>
            </a:r>
            <a:r>
              <a:rPr lang="en-US" b="0" i="0" dirty="0">
                <a:solidFill>
                  <a:srgbClr val="000000"/>
                </a:solidFill>
                <a:effectLst/>
                <a:latin typeface="Arial" panose="020B0604020202020204" pitchFamily="34" charset="0"/>
              </a:rPr>
              <a:t>The NULL values in a database must be given a systematic and uniform treatment. This is a very important rule because a NULL can be interpreted as one the following − data is missing, data is not known, or data is not applicable.</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4: Active Online Catalog — The structure description of the entire database must be stored in an online catalog, known as </a:t>
            </a:r>
            <a:r>
              <a:rPr lang="en-US" b="1" i="0" dirty="0">
                <a:solidFill>
                  <a:srgbClr val="000000"/>
                </a:solidFill>
                <a:effectLst/>
                <a:latin typeface="Arial" panose="020B0604020202020204" pitchFamily="34" charset="0"/>
              </a:rPr>
              <a:t>data dictionary</a:t>
            </a:r>
            <a:r>
              <a:rPr lang="en-US" b="0" i="0" dirty="0">
                <a:solidFill>
                  <a:srgbClr val="000000"/>
                </a:solidFill>
                <a:effectLst/>
                <a:latin typeface="Arial" panose="020B0604020202020204" pitchFamily="34" charset="0"/>
              </a:rPr>
              <a:t>, which can be accessed by authorized users. Users can use the same query language to access the catalog which they use to access the database itself.</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5: Comprehensive data sublanguage —  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endParaRPr lang="en-US" b="0" i="0" dirty="0">
              <a:solidFill>
                <a:srgbClr val="000000"/>
              </a:solidFill>
              <a:effectLst/>
              <a:latin typeface="Arial" panose="020B0604020202020204" pitchFamily="34" charset="0"/>
            </a:endParaRPr>
          </a:p>
          <a:p>
            <a:pPr algn="just"/>
            <a:r>
              <a:rPr lang="en-US" b="0" i="0" dirty="0">
                <a:solidFill>
                  <a:srgbClr val="000000"/>
                </a:solidFill>
                <a:effectLst/>
                <a:latin typeface="Arial" panose="020B0604020202020204" pitchFamily="34" charset="0"/>
              </a:rPr>
              <a:t>6: View Updating — All the views of a database, which can theoretically be updated, must also be updatable by the system.</a:t>
            </a:r>
          </a:p>
          <a:p>
            <a:pPr algn="just"/>
            <a:endParaRPr lang="en-US" b="0" i="0" dirty="0">
              <a:solidFill>
                <a:srgbClr val="000000"/>
              </a:solidFill>
              <a:effectLst/>
              <a:latin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7: Possible for high-level insert, update, and delete — A database must support high-level insertion, update, and deletion. This must not be limited to a single row, that is, it must also support union, intersection and minus operations to yield sets of data records.</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8: Physical data independence — </a:t>
            </a:r>
            <a:r>
              <a:rPr lang="en-US" b="0" i="0" dirty="0">
                <a:solidFill>
                  <a:srgbClr val="000000"/>
                </a:solidFill>
                <a:effectLst/>
                <a:latin typeface="Arial" panose="020B0604020202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9: Logic data independence — </a:t>
            </a:r>
            <a:r>
              <a:rPr lang="en-US" b="0" i="0" dirty="0">
                <a:solidFill>
                  <a:srgbClr val="000000"/>
                </a:solidFill>
                <a:effectLst/>
                <a:latin typeface="Arial" panose="020B0604020202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10: Integrity Independence — </a:t>
            </a:r>
            <a:r>
              <a:rPr lang="en-US" b="0" i="0" dirty="0">
                <a:solidFill>
                  <a:srgbClr val="000000"/>
                </a:solidFill>
                <a:effectLst/>
                <a:latin typeface="Arial" panose="020B0604020202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11: Distribution Independence — </a:t>
            </a:r>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dirty="0"/>
          </a:p>
          <a:p>
            <a:pPr algn="just"/>
            <a:r>
              <a:rPr lang="en-US" dirty="0"/>
              <a:t>12: </a:t>
            </a:r>
            <a:r>
              <a:rPr lang="en-US" dirty="0" err="1"/>
              <a:t>Nonsubversion</a:t>
            </a:r>
            <a:r>
              <a:rPr lang="en-US" dirty="0"/>
              <a:t> Rule — If a system has an interface that provides access to low-level records, then the interface must not be able to subvert the system and bypass security and integrity constraints.</a:t>
            </a:r>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44599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2853812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210258"/>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bin"/><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bin"/><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43910" y="1710851"/>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1285" y="1821688"/>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2507762"/>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084038"/>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800371"/>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3446" y="4438491"/>
            <a:ext cx="445655" cy="445655"/>
          </a:xfrm>
          <a:prstGeom prst="rect">
            <a:avLst/>
          </a:prstGeom>
        </p:spPr>
      </p:pic>
      <p:pic>
        <p:nvPicPr>
          <p:cNvPr id="10" name="Picture 9">
            <a:extLst>
              <a:ext uri="{FF2B5EF4-FFF2-40B4-BE49-F238E27FC236}">
                <a16:creationId xmlns:a16="http://schemas.microsoft.com/office/drawing/2014/main" id="{61B4E555-195F-7CE0-5297-F205F4EDD9C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891914"/>
            <a:ext cx="1520497" cy="1491403"/>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205679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
        <p:nvSpPr>
          <p:cNvPr id="5" name="TextBox 4">
            <a:extLst>
              <a:ext uri="{FF2B5EF4-FFF2-40B4-BE49-F238E27FC236}">
                <a16:creationId xmlns:a16="http://schemas.microsoft.com/office/drawing/2014/main" id="{E62C701D-1B68-4FA4-8E93-84C7436B3ED9}"/>
              </a:ext>
            </a:extLst>
          </p:cNvPr>
          <p:cNvSpPr txBox="1"/>
          <p:nvPr/>
        </p:nvSpPr>
        <p:spPr>
          <a:xfrm>
            <a:off x="838200" y="4454842"/>
            <a:ext cx="6161566" cy="276999"/>
          </a:xfrm>
          <a:prstGeom prst="rect">
            <a:avLst/>
          </a:prstGeom>
          <a:noFill/>
        </p:spPr>
        <p:txBody>
          <a:bodyPr wrap="square">
            <a:spAutoFit/>
          </a:bodyPr>
          <a:lstStyle/>
          <a:p>
            <a:r>
              <a:rPr lang="en-US" sz="1200" dirty="0"/>
              <a:t>Ben Scofield – NoSQL presentation at </a:t>
            </a:r>
            <a:r>
              <a:rPr lang="en-US" sz="1200" dirty="0" err="1"/>
              <a:t>CodeMash</a:t>
            </a:r>
            <a:r>
              <a:rPr lang="en-US" sz="1200" dirty="0"/>
              <a:t> 2010</a:t>
            </a:r>
          </a:p>
        </p:txBody>
      </p:sp>
    </p:spTree>
    <p:extLst>
      <p:ext uri="{BB962C8B-B14F-4D97-AF65-F5344CB8AC3E}">
        <p14:creationId xmlns:p14="http://schemas.microsoft.com/office/powerpoint/2010/main" val="69173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5927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5" y="365823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5534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5" y="480929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6"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0"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8004135"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
        <p:nvSpPr>
          <p:cNvPr id="16" name="Rectangle: Rounded Corners 15">
            <a:extLst>
              <a:ext uri="{FF2B5EF4-FFF2-40B4-BE49-F238E27FC236}">
                <a16:creationId xmlns:a16="http://schemas.microsoft.com/office/drawing/2014/main" id="{AE581BF8-8F19-4578-A024-D1D4605F86D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3181</TotalTime>
  <Words>2534</Words>
  <Application>Microsoft Office PowerPoint</Application>
  <PresentationFormat>Widescreen</PresentationFormat>
  <Paragraphs>573</Paragraphs>
  <Slides>72</Slides>
  <Notes>28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72</vt:i4>
      </vt:variant>
    </vt:vector>
  </HeadingPairs>
  <TitlesOfParts>
    <vt:vector size="81" baseType="lpstr">
      <vt:lpstr>Arial</vt:lpstr>
      <vt:lpstr>Calibri</vt:lpstr>
      <vt:lpstr>Kamerik205 8</vt:lpstr>
      <vt:lpstr>Segoe UI</vt:lpstr>
      <vt:lpstr>Segoe UI Semibold</vt:lpstr>
      <vt:lpstr>Segoe UI Semilight</vt:lpstr>
      <vt:lpstr>Slide Design</vt:lpstr>
      <vt:lpstr>Title &amp; Blank Slides</vt:lpstr>
      <vt:lpstr>Custom Design</vt:lpstr>
      <vt:lpstr>PowerPoint Presentation</vt:lpstr>
      <vt:lpstr>Who is Chad Green</vt:lpstr>
      <vt:lpstr>PowerPoint Presentation</vt:lpstr>
      <vt:lpstr>What are Relational Databases</vt:lpstr>
      <vt:lpstr>Relational Model</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87</cp:revision>
  <dcterms:created xsi:type="dcterms:W3CDTF">2021-06-27T14:31:47Z</dcterms:created>
  <dcterms:modified xsi:type="dcterms:W3CDTF">2023-08-15T21:38:46Z</dcterms:modified>
</cp:coreProperties>
</file>